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Montserrat Bold" charset="1" panose="00000600000000000000"/>
      <p:regular r:id="rId16"/>
    </p:embeddedFont>
    <p:embeddedFont>
      <p:font typeface="Open Sauce" charset="1" panose="00000500000000000000"/>
      <p:regular r:id="rId17"/>
    </p:embeddedFont>
    <p:embeddedFont>
      <p:font typeface="Noto Sans" charset="1" panose="020B0502040504020204"/>
      <p:regular r:id="rId18"/>
    </p:embeddedFont>
    <p:embeddedFont>
      <p:font typeface="Noto Sans Bold" charset="1" panose="020B0802040504020204"/>
      <p:regular r:id="rId19"/>
    </p:embeddedFont>
    <p:embeddedFont>
      <p:font typeface="Montserrat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jpeg>
</file>

<file path=ppt/media/image13.gif>
</file>

<file path=ppt/media/image14.jpeg>
</file>

<file path=ppt/media/image15.jpeg>
</file>

<file path=ppt/media/image2.svg>
</file>

<file path=ppt/media/image3.jpeg>
</file>

<file path=ppt/media/image4.gif>
</file>

<file path=ppt/media/image5.png>
</file>

<file path=ppt/media/image6.svg>
</file>

<file path=ppt/media/image7.gif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gif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4.gif" Type="http://schemas.openxmlformats.org/officeDocument/2006/relationships/image"/><Relationship Id="rId8" Target="../media/image1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gif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7.gif" Type="http://schemas.openxmlformats.org/officeDocument/2006/relationships/image"/><Relationship Id="rId4" Target="../media/image13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1232340" cy="10287000"/>
            <a:chOff x="0" y="0"/>
            <a:chExt cx="2958312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58312" cy="2709333"/>
            </a:xfrm>
            <a:custGeom>
              <a:avLst/>
              <a:gdLst/>
              <a:ahLst/>
              <a:cxnLst/>
              <a:rect r="r" b="b" t="t" l="l"/>
              <a:pathLst>
                <a:path h="2709333" w="2958312">
                  <a:moveTo>
                    <a:pt x="0" y="0"/>
                  </a:moveTo>
                  <a:lnTo>
                    <a:pt x="2958312" y="0"/>
                  </a:lnTo>
                  <a:lnTo>
                    <a:pt x="295831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C2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958312" cy="2776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46121" y="2439465"/>
            <a:ext cx="10834619" cy="4136367"/>
          </a:xfrm>
          <a:custGeom>
            <a:avLst/>
            <a:gdLst/>
            <a:ahLst/>
            <a:cxnLst/>
            <a:rect r="r" b="b" t="t" l="l"/>
            <a:pathLst>
              <a:path h="4136367" w="10834619">
                <a:moveTo>
                  <a:pt x="0" y="0"/>
                </a:moveTo>
                <a:lnTo>
                  <a:pt x="10834619" y="0"/>
                </a:lnTo>
                <a:lnTo>
                  <a:pt x="10834619" y="4136367"/>
                </a:lnTo>
                <a:lnTo>
                  <a:pt x="0" y="41363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7318" r="-8249" b="-16622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055881" y="0"/>
            <a:ext cx="8232119" cy="8157851"/>
          </a:xfrm>
          <a:custGeom>
            <a:avLst/>
            <a:gdLst/>
            <a:ahLst/>
            <a:cxnLst/>
            <a:rect r="r" b="b" t="t" l="l"/>
            <a:pathLst>
              <a:path h="8157851" w="8232119">
                <a:moveTo>
                  <a:pt x="0" y="0"/>
                </a:moveTo>
                <a:lnTo>
                  <a:pt x="8232119" y="0"/>
                </a:lnTo>
                <a:lnTo>
                  <a:pt x="8232119" y="8157851"/>
                </a:lnTo>
                <a:lnTo>
                  <a:pt x="0" y="81578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879" r="-33292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0430818" y="337803"/>
            <a:ext cx="7482246" cy="7482246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3897993" y="9389494"/>
            <a:ext cx="2743470" cy="82165"/>
            <a:chOff x="0" y="0"/>
            <a:chExt cx="722560" cy="216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22560" cy="21640"/>
            </a:xfrm>
            <a:custGeom>
              <a:avLst/>
              <a:gdLst/>
              <a:ahLst/>
              <a:cxnLst/>
              <a:rect r="r" b="b" t="t" l="l"/>
              <a:pathLst>
                <a:path h="21640" w="722560">
                  <a:moveTo>
                    <a:pt x="0" y="0"/>
                  </a:moveTo>
                  <a:lnTo>
                    <a:pt x="722560" y="0"/>
                  </a:lnTo>
                  <a:lnTo>
                    <a:pt x="722560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722560" cy="88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5400000">
            <a:off x="10621474" y="7602202"/>
            <a:ext cx="1088762" cy="1111297"/>
          </a:xfrm>
          <a:custGeom>
            <a:avLst/>
            <a:gdLst/>
            <a:ahLst/>
            <a:cxnLst/>
            <a:rect r="r" b="b" t="t" l="l"/>
            <a:pathLst>
              <a:path h="1111297" w="1088762">
                <a:moveTo>
                  <a:pt x="0" y="0"/>
                </a:moveTo>
                <a:lnTo>
                  <a:pt x="1088761" y="0"/>
                </a:lnTo>
                <a:lnTo>
                  <a:pt x="1088761" y="1111298"/>
                </a:lnTo>
                <a:lnTo>
                  <a:pt x="0" y="11112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21425" b="-116934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400000">
            <a:off x="9790359" y="3971109"/>
            <a:ext cx="531044" cy="542036"/>
          </a:xfrm>
          <a:custGeom>
            <a:avLst/>
            <a:gdLst/>
            <a:ahLst/>
            <a:cxnLst/>
            <a:rect r="r" b="b" t="t" l="l"/>
            <a:pathLst>
              <a:path h="542036" w="531044">
                <a:moveTo>
                  <a:pt x="0" y="0"/>
                </a:moveTo>
                <a:lnTo>
                  <a:pt x="531044" y="0"/>
                </a:lnTo>
                <a:lnTo>
                  <a:pt x="531044" y="542035"/>
                </a:lnTo>
                <a:lnTo>
                  <a:pt x="0" y="5420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72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-121425" b="-116934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5400000">
            <a:off x="16326079" y="567262"/>
            <a:ext cx="1088762" cy="1111297"/>
          </a:xfrm>
          <a:custGeom>
            <a:avLst/>
            <a:gdLst/>
            <a:ahLst/>
            <a:cxnLst/>
            <a:rect r="r" b="b" t="t" l="l"/>
            <a:pathLst>
              <a:path h="1111297" w="1088762">
                <a:moveTo>
                  <a:pt x="0" y="0"/>
                </a:moveTo>
                <a:lnTo>
                  <a:pt x="1088762" y="0"/>
                </a:lnTo>
                <a:lnTo>
                  <a:pt x="1088762" y="1111297"/>
                </a:lnTo>
                <a:lnTo>
                  <a:pt x="0" y="11112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21425" b="-116934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5400000">
            <a:off x="16049289" y="1396274"/>
            <a:ext cx="531044" cy="542036"/>
          </a:xfrm>
          <a:custGeom>
            <a:avLst/>
            <a:gdLst/>
            <a:ahLst/>
            <a:cxnLst/>
            <a:rect r="r" b="b" t="t" l="l"/>
            <a:pathLst>
              <a:path h="542036" w="531044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72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-121425" b="-116934"/>
            </a:stretch>
          </a:blipFill>
        </p:spPr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3164544" y="8862444"/>
            <a:ext cx="647700" cy="647700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1203389" y="2675883"/>
            <a:ext cx="8386808" cy="336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00"/>
              </a:lnSpc>
            </a:pPr>
            <a:r>
              <a:rPr lang="en-US" sz="110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Funding in Startups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897993" y="8833869"/>
            <a:ext cx="2687836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Presentation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39250"/>
            <a:ext cx="18288000" cy="1047750"/>
            <a:chOff x="0" y="0"/>
            <a:chExt cx="4816593" cy="2759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5951"/>
            </a:xfrm>
            <a:custGeom>
              <a:avLst/>
              <a:gdLst/>
              <a:ahLst/>
              <a:cxnLst/>
              <a:rect r="r" b="b" t="t" l="l"/>
              <a:pathLst>
                <a:path h="27595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5951"/>
                  </a:lnTo>
                  <a:lnTo>
                    <a:pt x="0" y="275951"/>
                  </a:lnTo>
                  <a:close/>
                </a:path>
              </a:pathLst>
            </a:custGeom>
            <a:solidFill>
              <a:srgbClr val="00C2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816593" cy="3426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758382" y="420319"/>
            <a:ext cx="8110518" cy="9446362"/>
            <a:chOff x="0" y="0"/>
            <a:chExt cx="10814024" cy="12595149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7803" t="0" r="17803" b="0"/>
            <a:stretch>
              <a:fillRect/>
            </a:stretch>
          </p:blipFill>
          <p:spPr>
            <a:xfrm flipH="false" flipV="false">
              <a:off x="0" y="0"/>
              <a:ext cx="10814024" cy="12595149"/>
            </a:xfrm>
            <a:prstGeom prst="rect">
              <a:avLst/>
            </a:prstGeom>
          </p:spPr>
        </p:pic>
      </p:grpSp>
      <p:sp>
        <p:nvSpPr>
          <p:cNvPr name="Freeform 7" id="7"/>
          <p:cNvSpPr/>
          <p:nvPr/>
        </p:nvSpPr>
        <p:spPr>
          <a:xfrm flipH="false" flipV="false" rot="5400000">
            <a:off x="9424860" y="8741846"/>
            <a:ext cx="819954" cy="836926"/>
          </a:xfrm>
          <a:custGeom>
            <a:avLst/>
            <a:gdLst/>
            <a:ahLst/>
            <a:cxnLst/>
            <a:rect r="r" b="b" t="t" l="l"/>
            <a:pathLst>
              <a:path h="836926" w="819954">
                <a:moveTo>
                  <a:pt x="0" y="0"/>
                </a:moveTo>
                <a:lnTo>
                  <a:pt x="819953" y="0"/>
                </a:lnTo>
                <a:lnTo>
                  <a:pt x="819953" y="836926"/>
                </a:lnTo>
                <a:lnTo>
                  <a:pt x="0" y="8369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21425" b="-116934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0" y="811493"/>
            <a:ext cx="752915" cy="1159734"/>
            <a:chOff x="0" y="0"/>
            <a:chExt cx="198299" cy="3054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8299" cy="305444"/>
            </a:xfrm>
            <a:custGeom>
              <a:avLst/>
              <a:gdLst/>
              <a:ahLst/>
              <a:cxnLst/>
              <a:rect r="r" b="b" t="t" l="l"/>
              <a:pathLst>
                <a:path h="305444" w="198299">
                  <a:moveTo>
                    <a:pt x="0" y="0"/>
                  </a:moveTo>
                  <a:lnTo>
                    <a:pt x="198299" y="0"/>
                  </a:lnTo>
                  <a:lnTo>
                    <a:pt x="198299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198299" cy="372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106921" y="7276624"/>
            <a:ext cx="3572363" cy="82165"/>
            <a:chOff x="0" y="0"/>
            <a:chExt cx="940869" cy="216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40869" cy="21640"/>
            </a:xfrm>
            <a:custGeom>
              <a:avLst/>
              <a:gdLst/>
              <a:ahLst/>
              <a:cxnLst/>
              <a:rect r="r" b="b" t="t" l="l"/>
              <a:pathLst>
                <a:path h="21640" w="940869">
                  <a:moveTo>
                    <a:pt x="0" y="0"/>
                  </a:moveTo>
                  <a:lnTo>
                    <a:pt x="940869" y="0"/>
                  </a:lnTo>
                  <a:lnTo>
                    <a:pt x="940869" y="21640"/>
                  </a:lnTo>
                  <a:lnTo>
                    <a:pt x="0" y="2164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940869" cy="88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5400000">
            <a:off x="17429303" y="223477"/>
            <a:ext cx="598556" cy="610945"/>
          </a:xfrm>
          <a:custGeom>
            <a:avLst/>
            <a:gdLst/>
            <a:ahLst/>
            <a:cxnLst/>
            <a:rect r="r" b="b" t="t" l="l"/>
            <a:pathLst>
              <a:path h="610945" w="598556">
                <a:moveTo>
                  <a:pt x="0" y="0"/>
                </a:moveTo>
                <a:lnTo>
                  <a:pt x="598556" y="0"/>
                </a:lnTo>
                <a:lnTo>
                  <a:pt x="598556" y="610945"/>
                </a:lnTo>
                <a:lnTo>
                  <a:pt x="0" y="6109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121425" b="-116934"/>
            </a:stretch>
          </a:blipFill>
        </p:spPr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7"/>
          <a:srcRect l="6846" t="220" r="5862" b="274"/>
          <a:stretch>
            <a:fillRect/>
          </a:stretch>
        </p:blipFill>
        <p:spPr>
          <a:xfrm flipH="false" flipV="false" rot="0">
            <a:off x="10072518" y="782918"/>
            <a:ext cx="7529008" cy="8582537"/>
          </a:xfrm>
          <a:prstGeom prst="rect">
            <a:avLst/>
          </a:prstGeom>
        </p:spPr>
      </p:pic>
      <p:sp>
        <p:nvSpPr>
          <p:cNvPr name="Freeform 16" id="16"/>
          <p:cNvSpPr/>
          <p:nvPr/>
        </p:nvSpPr>
        <p:spPr>
          <a:xfrm flipH="false" flipV="false" rot="0">
            <a:off x="752915" y="420319"/>
            <a:ext cx="9005467" cy="6856305"/>
          </a:xfrm>
          <a:custGeom>
            <a:avLst/>
            <a:gdLst/>
            <a:ahLst/>
            <a:cxnLst/>
            <a:rect r="r" b="b" t="t" l="l"/>
            <a:pathLst>
              <a:path h="6856305" w="9005467">
                <a:moveTo>
                  <a:pt x="0" y="0"/>
                </a:moveTo>
                <a:lnTo>
                  <a:pt x="9005467" y="0"/>
                </a:lnTo>
                <a:lnTo>
                  <a:pt x="9005467" y="6856305"/>
                </a:lnTo>
                <a:lnTo>
                  <a:pt x="0" y="68563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7136" t="0" r="-7136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52525" y="4737852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29524" y="4737852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661861" y="4737852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4065939"/>
            <a:chOff x="0" y="0"/>
            <a:chExt cx="4816593" cy="10708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070865"/>
            </a:xfrm>
            <a:custGeom>
              <a:avLst/>
              <a:gdLst/>
              <a:ahLst/>
              <a:cxnLst/>
              <a:rect r="r" b="b" t="t" l="l"/>
              <a:pathLst>
                <a:path h="107086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070865"/>
                  </a:lnTo>
                  <a:lnTo>
                    <a:pt x="0" y="1070865"/>
                  </a:lnTo>
                  <a:close/>
                </a:path>
              </a:pathLst>
            </a:custGeom>
            <a:solidFill>
              <a:srgbClr val="00C2C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4816593" cy="11375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970905" y="602218"/>
            <a:ext cx="2457201" cy="2381728"/>
            <a:chOff x="0" y="0"/>
            <a:chExt cx="3276268" cy="3175637"/>
          </a:xfrm>
        </p:grpSpPr>
        <p:sp>
          <p:nvSpPr>
            <p:cNvPr name="Freeform 9" id="9"/>
            <p:cNvSpPr/>
            <p:nvPr/>
          </p:nvSpPr>
          <p:spPr>
            <a:xfrm flipH="false" flipV="false" rot="5400000">
              <a:off x="13015" y="1905000"/>
              <a:ext cx="1257621" cy="1283652"/>
            </a:xfrm>
            <a:custGeom>
              <a:avLst/>
              <a:gdLst/>
              <a:ahLst/>
              <a:cxnLst/>
              <a:rect r="r" b="b" t="t" l="l"/>
              <a:pathLst>
                <a:path h="1283652" w="1257621">
                  <a:moveTo>
                    <a:pt x="0" y="0"/>
                  </a:moveTo>
                  <a:lnTo>
                    <a:pt x="1257621" y="0"/>
                  </a:lnTo>
                  <a:lnTo>
                    <a:pt x="1257621" y="1283652"/>
                  </a:lnTo>
                  <a:lnTo>
                    <a:pt x="0" y="12836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-121425" b="-116934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5400000">
              <a:off x="703084" y="-26357"/>
              <a:ext cx="2546826" cy="2599541"/>
            </a:xfrm>
            <a:custGeom>
              <a:avLst/>
              <a:gdLst/>
              <a:ahLst/>
              <a:cxnLst/>
              <a:rect r="r" b="b" t="t" l="l"/>
              <a:pathLst>
                <a:path h="2599541" w="2546826">
                  <a:moveTo>
                    <a:pt x="0" y="0"/>
                  </a:moveTo>
                  <a:lnTo>
                    <a:pt x="2546826" y="0"/>
                  </a:lnTo>
                  <a:lnTo>
                    <a:pt x="2546826" y="2599541"/>
                  </a:lnTo>
                  <a:lnTo>
                    <a:pt x="0" y="25995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-121425" b="-116934"/>
              </a:stretch>
            </a:blipFill>
          </p:spPr>
        </p:sp>
      </p:grpSp>
      <p:sp>
        <p:nvSpPr>
          <p:cNvPr name="AutoShape 11" id="11"/>
          <p:cNvSpPr/>
          <p:nvPr/>
        </p:nvSpPr>
        <p:spPr>
          <a:xfrm rot="5400000">
            <a:off x="3622392" y="6732646"/>
            <a:ext cx="4114800" cy="0"/>
          </a:xfrm>
          <a:prstGeom prst="line">
            <a:avLst/>
          </a:prstGeom>
          <a:ln cap="flat" w="38100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5400000">
            <a:off x="9756492" y="6732646"/>
            <a:ext cx="4114800" cy="0"/>
          </a:xfrm>
          <a:prstGeom prst="line">
            <a:avLst/>
          </a:prstGeom>
          <a:ln cap="flat" w="38100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028700" y="661369"/>
            <a:ext cx="12073412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Exploratory Data Analysis and Hypothesis Testing of Startup Funding Dataset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73562" y="4665721"/>
            <a:ext cx="2898927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50"/>
              </a:lnSpc>
              <a:spcBef>
                <a:spcPct val="0"/>
              </a:spcBef>
            </a:pPr>
            <a:r>
              <a:rPr lang="en-US" sz="3500">
                <a:solidFill>
                  <a:srgbClr val="8C52FF"/>
                </a:solidFill>
                <a:latin typeface="Noto Sans"/>
                <a:ea typeface="Noto Sans"/>
                <a:cs typeface="Noto Sans"/>
                <a:sym typeface="Noto Sans"/>
              </a:rPr>
              <a:t>Tools Used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12650" y="4665721"/>
            <a:ext cx="3653517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50"/>
              </a:lnSpc>
              <a:spcBef>
                <a:spcPct val="0"/>
              </a:spcBef>
            </a:pPr>
            <a:r>
              <a:rPr lang="en-US" sz="3500">
                <a:solidFill>
                  <a:srgbClr val="8C52FF"/>
                </a:solidFill>
                <a:latin typeface="Open Sauce"/>
                <a:ea typeface="Open Sauce"/>
                <a:cs typeface="Open Sauce"/>
                <a:sym typeface="Open Sauce"/>
              </a:rPr>
              <a:t>Key Focus Areas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53491" y="4665721"/>
            <a:ext cx="2297527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50"/>
              </a:lnSpc>
              <a:spcBef>
                <a:spcPct val="0"/>
              </a:spcBef>
            </a:pPr>
            <a:r>
              <a:rPr lang="en-US" sz="3500">
                <a:solidFill>
                  <a:srgbClr val="8C52FF"/>
                </a:solidFill>
                <a:latin typeface="Open Sauce"/>
                <a:ea typeface="Open Sauce"/>
                <a:cs typeface="Open Sauce"/>
                <a:sym typeface="Open Sauce"/>
              </a:rPr>
              <a:t>Objective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2525" y="5598907"/>
            <a:ext cx="4327211" cy="4442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To analyze patterns 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an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d rel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a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tionships in startup funding data.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To explore how factors such as market categories, geographical regions, and founding dates influence the total funding startups receive.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To use statistical hypothesis testing to validate insights about the startup ecosystem.</a:t>
            </a:r>
          </a:p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6729524" y="5598907"/>
            <a:ext cx="4115762" cy="4070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Distribution of funding across cat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e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go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ri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es a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n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d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g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e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ogr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a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phies.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Timing of funding rounds 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an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d its impact on funding success.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Testing hypotheses around market categories, geographical regions, and funding timing.</a:t>
            </a:r>
          </a:p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661861" y="5598907"/>
            <a:ext cx="3819573" cy="2585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Python</a:t>
            </a:r>
          </a:p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       (Numpy, Pandas,   Seaborn, Matplotlib, Scipy)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Visualizations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Correlation Analysis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Statistical Tests</a:t>
            </a:r>
          </a:p>
          <a:p>
            <a:pPr algn="l">
              <a:lnSpc>
                <a:spcPts val="2940"/>
              </a:lnSpc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      (ANOVA, T-Test)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126855"/>
            <a:chOff x="0" y="0"/>
            <a:chExt cx="4816593" cy="823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823534"/>
            </a:xfrm>
            <a:custGeom>
              <a:avLst/>
              <a:gdLst/>
              <a:ahLst/>
              <a:cxnLst/>
              <a:rect r="r" b="b" t="t" l="l"/>
              <a:pathLst>
                <a:path h="82353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23534"/>
                  </a:lnTo>
                  <a:lnTo>
                    <a:pt x="0" y="823534"/>
                  </a:lnTo>
                  <a:close/>
                </a:path>
              </a:pathLst>
            </a:custGeom>
            <a:solidFill>
              <a:srgbClr val="00C2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816593" cy="8902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5400000">
            <a:off x="3862050" y="6976269"/>
            <a:ext cx="5222327" cy="0"/>
          </a:xfrm>
          <a:prstGeom prst="line">
            <a:avLst/>
          </a:prstGeom>
          <a:ln cap="flat" w="38100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329473" y="3526550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58048" y="6532736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074286" y="3526550"/>
            <a:ext cx="9861393" cy="6203927"/>
          </a:xfrm>
          <a:custGeom>
            <a:avLst/>
            <a:gdLst/>
            <a:ahLst/>
            <a:cxnLst/>
            <a:rect r="r" b="b" t="t" l="l"/>
            <a:pathLst>
              <a:path h="6203927" w="9861393">
                <a:moveTo>
                  <a:pt x="0" y="0"/>
                </a:moveTo>
                <a:lnTo>
                  <a:pt x="9861393" y="0"/>
                </a:lnTo>
                <a:lnTo>
                  <a:pt x="9861393" y="6203927"/>
                </a:lnTo>
                <a:lnTo>
                  <a:pt x="0" y="62039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29473" y="682727"/>
            <a:ext cx="15867179" cy="1754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6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Understanding the Distribution of Funding by Market Categories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98299" y="3544213"/>
            <a:ext cx="39699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Key Observation: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9473" y="4068936"/>
            <a:ext cx="4934190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The ANOVA test revealed that the mean funding varies significantly across market categories (p &lt; 0.05).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Some categories (e.g.,Biotechnology, Saas , FinTech) attract substantially more investment than others.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811582" y="6550399"/>
            <a:ext cx="39699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Implications: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8048" y="7118350"/>
            <a:ext cx="4934190" cy="316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Startups:</a:t>
            </a: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Market category plays a key role in funding potential, with certain categories enjoying more capital flow.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Investors:</a:t>
            </a: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Should focus on high-growth sectors, but also consider emerging categories with untapped potential.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126855"/>
            <a:chOff x="0" y="0"/>
            <a:chExt cx="4816593" cy="823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823534"/>
            </a:xfrm>
            <a:custGeom>
              <a:avLst/>
              <a:gdLst/>
              <a:ahLst/>
              <a:cxnLst/>
              <a:rect r="r" b="b" t="t" l="l"/>
              <a:pathLst>
                <a:path h="82353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23534"/>
                  </a:lnTo>
                  <a:lnTo>
                    <a:pt x="0" y="823534"/>
                  </a:lnTo>
                  <a:close/>
                </a:path>
              </a:pathLst>
            </a:custGeom>
            <a:solidFill>
              <a:srgbClr val="00C2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816593" cy="8902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5400000">
            <a:off x="3862050" y="6976269"/>
            <a:ext cx="5222327" cy="0"/>
          </a:xfrm>
          <a:prstGeom prst="line">
            <a:avLst/>
          </a:prstGeom>
          <a:ln cap="flat" w="38100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329473" y="3526550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58048" y="6665192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188953" y="3591838"/>
            <a:ext cx="12099047" cy="6434384"/>
          </a:xfrm>
          <a:custGeom>
            <a:avLst/>
            <a:gdLst/>
            <a:ahLst/>
            <a:cxnLst/>
            <a:rect r="r" b="b" t="t" l="l"/>
            <a:pathLst>
              <a:path h="6434384" w="12099047">
                <a:moveTo>
                  <a:pt x="0" y="0"/>
                </a:moveTo>
                <a:lnTo>
                  <a:pt x="12099047" y="0"/>
                </a:lnTo>
                <a:lnTo>
                  <a:pt x="12099047" y="6434384"/>
                </a:lnTo>
                <a:lnTo>
                  <a:pt x="0" y="64343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29473" y="682727"/>
            <a:ext cx="15867179" cy="1754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6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Geographical Impacts &amp; Insights on Startup Funding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98299" y="3544213"/>
            <a:ext cx="39699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Key Observation: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9473" y="4068936"/>
            <a:ext cx="5143740" cy="281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T-Test results showed significant differences in funding between countries (e.g., USA vs. Canada) (p &lt; 0.05).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USA leads in total funding, with Canada and UK attracting significantly lower investments.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798299" y="6650211"/>
            <a:ext cx="39699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Implications: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34248" y="7118350"/>
            <a:ext cx="4934190" cy="316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Startups in Low-Funding Regions:</a:t>
            </a: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Must seek alternative funding sources or expand into high-funding markets.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Investors:</a:t>
            </a: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While the USA dominates, there could be high-value opportunities in emerging markets at lower competition.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126855"/>
            <a:chOff x="0" y="0"/>
            <a:chExt cx="4816593" cy="823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823534"/>
            </a:xfrm>
            <a:custGeom>
              <a:avLst/>
              <a:gdLst/>
              <a:ahLst/>
              <a:cxnLst/>
              <a:rect r="r" b="b" t="t" l="l"/>
              <a:pathLst>
                <a:path h="82353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23534"/>
                  </a:lnTo>
                  <a:lnTo>
                    <a:pt x="0" y="823534"/>
                  </a:lnTo>
                  <a:close/>
                </a:path>
              </a:pathLst>
            </a:custGeom>
            <a:solidFill>
              <a:srgbClr val="00C2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816593" cy="8902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6797761" y="4273998"/>
            <a:ext cx="0" cy="5222327"/>
          </a:xfrm>
          <a:prstGeom prst="line">
            <a:avLst/>
          </a:prstGeom>
          <a:ln cap="flat" w="38100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329473" y="3526550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58048" y="6665192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816811" y="3317736"/>
            <a:ext cx="11314788" cy="6760200"/>
          </a:xfrm>
          <a:custGeom>
            <a:avLst/>
            <a:gdLst/>
            <a:ahLst/>
            <a:cxnLst/>
            <a:rect r="r" b="b" t="t" l="l"/>
            <a:pathLst>
              <a:path h="6760200" w="11314788">
                <a:moveTo>
                  <a:pt x="0" y="0"/>
                </a:moveTo>
                <a:lnTo>
                  <a:pt x="11314788" y="0"/>
                </a:lnTo>
                <a:lnTo>
                  <a:pt x="11314788" y="6760200"/>
                </a:lnTo>
                <a:lnTo>
                  <a:pt x="0" y="6760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29473" y="682727"/>
            <a:ext cx="15867179" cy="1754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6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Correlation Analysis: Impact of Founding Year on Funding Success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98299" y="3544213"/>
            <a:ext cx="39699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Key Observation: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9473" y="4068936"/>
            <a:ext cx="5143740" cy="281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Correlation analysis found a significant relationship between the year a startup was founded and its total funding.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Startups founded in earlier years tend to attract higher total funding, possibly due to longer market presence and more funding rounds.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798299" y="6650211"/>
            <a:ext cx="39699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Implications: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34248" y="7118350"/>
            <a:ext cx="4934190" cy="281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Startups:</a:t>
            </a: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Early entry into the market can lead to cumulative funding advantages.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Investors:</a:t>
            </a: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Could focus on established startups with a history of growth, but should also seek new entrants with unique innovations.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126855"/>
            <a:chOff x="0" y="0"/>
            <a:chExt cx="4816593" cy="8235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823534"/>
            </a:xfrm>
            <a:custGeom>
              <a:avLst/>
              <a:gdLst/>
              <a:ahLst/>
              <a:cxnLst/>
              <a:rect r="r" b="b" t="t" l="l"/>
              <a:pathLst>
                <a:path h="82353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23534"/>
                  </a:lnTo>
                  <a:lnTo>
                    <a:pt x="0" y="823534"/>
                  </a:lnTo>
                  <a:close/>
                </a:path>
              </a:pathLst>
            </a:custGeom>
            <a:solidFill>
              <a:srgbClr val="00C2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816593" cy="8902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6492263" y="4273998"/>
            <a:ext cx="0" cy="5222327"/>
          </a:xfrm>
          <a:prstGeom prst="line">
            <a:avLst/>
          </a:prstGeom>
          <a:ln cap="flat" w="38100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329473" y="3526550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58048" y="6665192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616088" y="4670468"/>
            <a:ext cx="11671912" cy="4054736"/>
          </a:xfrm>
          <a:custGeom>
            <a:avLst/>
            <a:gdLst/>
            <a:ahLst/>
            <a:cxnLst/>
            <a:rect r="r" b="b" t="t" l="l"/>
            <a:pathLst>
              <a:path h="4054736" w="11671912">
                <a:moveTo>
                  <a:pt x="0" y="0"/>
                </a:moveTo>
                <a:lnTo>
                  <a:pt x="11671912" y="0"/>
                </a:lnTo>
                <a:lnTo>
                  <a:pt x="11671912" y="4054736"/>
                </a:lnTo>
                <a:lnTo>
                  <a:pt x="0" y="40547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29473" y="682727"/>
            <a:ext cx="15867179" cy="1754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6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Hypothesis Testing: Funding Differences Across Market Categories &amp; Regions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98299" y="3544213"/>
            <a:ext cx="39699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Key Observation: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9473" y="4068936"/>
            <a:ext cx="5143740" cy="281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Hypothesis: Geographical location significantly impacts the amount of funding startups receive.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Test Applied: t-Test between countries (e.g., USA vs. China) shows significant differences in mean funding levels (p &lt; 0.05).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798299" y="6650211"/>
            <a:ext cx="39699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Implications: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34248" y="7118350"/>
            <a:ext cx="4934190" cy="281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Startups:</a:t>
            </a: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Should consider geography as a key factor in fundraising strategies.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Investors:</a:t>
            </a:r>
            <a:r>
              <a:rPr lang="en-US" sz="20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Location matters, with the USA being a funding hub, though emerging markets offer untapped potential.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541157"/>
          <a:ext cx="16275445" cy="7534275"/>
        </p:xfrm>
        <a:graphic>
          <a:graphicData uri="http://schemas.openxmlformats.org/drawingml/2006/table">
            <a:tbl>
              <a:tblPr/>
              <a:tblGrid>
                <a:gridCol w="5425148"/>
                <a:gridCol w="5425148"/>
                <a:gridCol w="5425148"/>
              </a:tblGrid>
              <a:tr h="3908833">
                <a:tc>
                  <a:txBody>
                    <a:bodyPr anchor="t" rtlCol="false"/>
                    <a:lstStyle/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Diversify Investments: 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While investing in established high-growth categories is important, there is also an opportunity to invest early in emerging markets before they become saturated. This can lead to higher potential returns.</a:t>
                      </a:r>
                      <a:endParaRPr lang="en-US" sz="1100"/>
                    </a:p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Keep an Eye on Emerging Sectors: 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Consider sectors with increasing traction, as they may provide early opportunities for high returns when the market matures.</a:t>
                      </a:r>
                    </a:p>
                    <a:p>
                      <a:pPr algn="ctr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Focus on High-Funding Regions: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 Regions like Silicon Valley and New York have established ecosystems, making them strong candidates for continued investment.</a:t>
                      </a:r>
                      <a:endParaRPr lang="en-US" sz="1100"/>
                    </a:p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Explore Emerging Markets: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 Investing in underfunded regions can present opportunities for finding undervalued startups that face less competition, often at more favorable valuations.</a:t>
                      </a:r>
                    </a:p>
                    <a:p>
                      <a:pPr algn="ctr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First-Mover Advantage: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 Investing in startups during their early rounds can be advantageous, as startups that secure early funding often continue to attract capital. Investors should look for early-stage startups with a solid business model and potential for scalability.</a:t>
                      </a:r>
                      <a:endParaRPr lang="en-US" sz="1100"/>
                    </a:p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Monitor Progression: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 Keep track of how startups move through funding rounds and consider following up with further investments as the company progresses.</a:t>
                      </a:r>
                    </a:p>
                    <a:p>
                      <a:pPr algn="ctr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</a:tr>
              <a:tr h="3625442">
                <a:tc>
                  <a:txBody>
                    <a:bodyPr anchor="t" rtlCol="false"/>
                    <a:lstStyle/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Established Startups: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 Investing in older, established startups can offer more stability, especially if they’ve shown the ability to scale and grow over time.</a:t>
                      </a:r>
                      <a:endParaRPr lang="en-US" sz="1100"/>
                    </a:p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New Entrants: 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However, newer startups with disruptive innovations may offer unique opportunities for higher returns, especially in markets with increasing demand.</a:t>
                      </a:r>
                    </a:p>
                    <a:p>
                      <a:pPr algn="ctr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Leverage Data for Investment Decisions: 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Investors should use the insights from hypothesis tests to better understand funding trends and identify which sectors and regions are most likely to yield high returns.</a:t>
                      </a:r>
                      <a:endParaRPr lang="en-US" sz="1100"/>
                    </a:p>
                    <a:p>
                      <a:pPr algn="ctr" marL="345439" indent="-172720" lvl="1">
                        <a:lnSpc>
                          <a:spcPts val="2239"/>
                        </a:lnSpc>
                        <a:buFont typeface="Arial"/>
                        <a:buChar char="•"/>
                      </a:pPr>
                      <a:r>
                        <a:rPr lang="en-US" b="true" sz="1599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Allocate Capital Efficiently: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 Focus on categories and regions that align with historical success while being open to emerging opportunities highlighted by the data.</a:t>
                      </a:r>
                    </a:p>
                    <a:p>
                      <a:pPr algn="ctr">
                        <a:lnSpc>
                          <a:spcPts val="22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FFFFFF"/>
                          </a:solidFill>
                          <a:latin typeface="Noto Sans Bold"/>
                          <a:ea typeface="Noto Sans Bold"/>
                          <a:cs typeface="Noto Sans Bold"/>
                          <a:sym typeface="Noto Sans Bold"/>
                        </a:rPr>
                        <a:t>Balance Early-Stage and Late-Stage Investments: </a:t>
                      </a:r>
                      <a:r>
                        <a:rPr lang="en-US" sz="1599">
                          <a:solidFill>
                            <a:srgbClr val="FFFFFF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Consider maintaining a portfolio of both early-stage and growth-stage investments to optimize returns and balance risk.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8C5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2CB"/>
                    </a:solidFill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-277548" y="811493"/>
            <a:ext cx="1030463" cy="1159734"/>
            <a:chOff x="0" y="0"/>
            <a:chExt cx="271398" cy="3054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1398" cy="305444"/>
            </a:xfrm>
            <a:custGeom>
              <a:avLst/>
              <a:gdLst/>
              <a:ahLst/>
              <a:cxnLst/>
              <a:rect r="r" b="b" t="t" l="l"/>
              <a:pathLst>
                <a:path h="305444" w="271398">
                  <a:moveTo>
                    <a:pt x="0" y="0"/>
                  </a:moveTo>
                  <a:lnTo>
                    <a:pt x="271398" y="0"/>
                  </a:lnTo>
                  <a:lnTo>
                    <a:pt x="271398" y="305444"/>
                  </a:lnTo>
                  <a:lnTo>
                    <a:pt x="0" y="305444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71398" cy="372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55838" y="828228"/>
            <a:ext cx="11565793" cy="1524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Recommendation to the Business Stakeholders: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5400000">
            <a:off x="16326079" y="567262"/>
            <a:ext cx="1088762" cy="1111297"/>
          </a:xfrm>
          <a:custGeom>
            <a:avLst/>
            <a:gdLst/>
            <a:ahLst/>
            <a:cxnLst/>
            <a:rect r="r" b="b" t="t" l="l"/>
            <a:pathLst>
              <a:path h="1111297" w="1088762">
                <a:moveTo>
                  <a:pt x="0" y="0"/>
                </a:moveTo>
                <a:lnTo>
                  <a:pt x="1088762" y="0"/>
                </a:lnTo>
                <a:lnTo>
                  <a:pt x="1088762" y="1111297"/>
                </a:lnTo>
                <a:lnTo>
                  <a:pt x="0" y="11112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21425" b="-116934"/>
            </a:stretch>
          </a:blip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alphaModFix amt="27000"/>
          </a:blip>
          <a:srcRect l="0" t="0" r="0" b="0"/>
          <a:stretch>
            <a:fillRect/>
          </a:stretch>
        </p:blipFill>
        <p:spPr>
          <a:xfrm flipH="false" flipV="false" rot="0">
            <a:off x="16325376" y="578530"/>
            <a:ext cx="1100733" cy="1100733"/>
          </a:xfrm>
          <a:prstGeom prst="rect">
            <a:avLst/>
          </a:prstGeom>
        </p:spPr>
      </p:pic>
      <p:sp>
        <p:nvSpPr>
          <p:cNvPr name="Freeform 9" id="9"/>
          <p:cNvSpPr/>
          <p:nvPr/>
        </p:nvSpPr>
        <p:spPr>
          <a:xfrm flipH="false" flipV="false" rot="5400000">
            <a:off x="16049289" y="1396274"/>
            <a:ext cx="531044" cy="542036"/>
          </a:xfrm>
          <a:custGeom>
            <a:avLst/>
            <a:gdLst/>
            <a:ahLst/>
            <a:cxnLst/>
            <a:rect r="r" b="b" t="t" l="l"/>
            <a:pathLst>
              <a:path h="542036" w="531044">
                <a:moveTo>
                  <a:pt x="0" y="0"/>
                </a:moveTo>
                <a:lnTo>
                  <a:pt x="531044" y="0"/>
                </a:lnTo>
                <a:lnTo>
                  <a:pt x="531044" y="542036"/>
                </a:lnTo>
                <a:lnTo>
                  <a:pt x="0" y="5420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121425" b="-116934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52525" y="4737852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29524" y="4737852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661861" y="4737852"/>
            <a:ext cx="440251" cy="439938"/>
          </a:xfrm>
          <a:custGeom>
            <a:avLst/>
            <a:gdLst/>
            <a:ahLst/>
            <a:cxnLst/>
            <a:rect r="r" b="b" t="t" l="l"/>
            <a:pathLst>
              <a:path h="439938" w="440251">
                <a:moveTo>
                  <a:pt x="0" y="0"/>
                </a:moveTo>
                <a:lnTo>
                  <a:pt x="440251" y="0"/>
                </a:lnTo>
                <a:lnTo>
                  <a:pt x="440251" y="439938"/>
                </a:lnTo>
                <a:lnTo>
                  <a:pt x="0" y="4399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95649" t="-12945" r="-16140" b="-98995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4065939"/>
            <a:chOff x="0" y="0"/>
            <a:chExt cx="4816593" cy="10708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070865"/>
            </a:xfrm>
            <a:custGeom>
              <a:avLst/>
              <a:gdLst/>
              <a:ahLst/>
              <a:cxnLst/>
              <a:rect r="r" b="b" t="t" l="l"/>
              <a:pathLst>
                <a:path h="107086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070865"/>
                  </a:lnTo>
                  <a:lnTo>
                    <a:pt x="0" y="1070865"/>
                  </a:lnTo>
                  <a:close/>
                </a:path>
              </a:pathLst>
            </a:custGeom>
            <a:solidFill>
              <a:srgbClr val="00C2C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4816593" cy="11375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970905" y="602218"/>
            <a:ext cx="2457201" cy="2381728"/>
            <a:chOff x="0" y="0"/>
            <a:chExt cx="3276268" cy="3175637"/>
          </a:xfrm>
        </p:grpSpPr>
        <p:sp>
          <p:nvSpPr>
            <p:cNvPr name="Freeform 9" id="9"/>
            <p:cNvSpPr/>
            <p:nvPr/>
          </p:nvSpPr>
          <p:spPr>
            <a:xfrm flipH="false" flipV="false" rot="5400000">
              <a:off x="13015" y="1905000"/>
              <a:ext cx="1257621" cy="1283652"/>
            </a:xfrm>
            <a:custGeom>
              <a:avLst/>
              <a:gdLst/>
              <a:ahLst/>
              <a:cxnLst/>
              <a:rect r="r" b="b" t="t" l="l"/>
              <a:pathLst>
                <a:path h="1283652" w="1257621">
                  <a:moveTo>
                    <a:pt x="0" y="0"/>
                  </a:moveTo>
                  <a:lnTo>
                    <a:pt x="1257621" y="0"/>
                  </a:lnTo>
                  <a:lnTo>
                    <a:pt x="1257621" y="1283652"/>
                  </a:lnTo>
                  <a:lnTo>
                    <a:pt x="0" y="12836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-121425" b="-116934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5400000">
              <a:off x="703084" y="-26357"/>
              <a:ext cx="2546826" cy="2599541"/>
            </a:xfrm>
            <a:custGeom>
              <a:avLst/>
              <a:gdLst/>
              <a:ahLst/>
              <a:cxnLst/>
              <a:rect r="r" b="b" t="t" l="l"/>
              <a:pathLst>
                <a:path h="2599541" w="2546826">
                  <a:moveTo>
                    <a:pt x="0" y="0"/>
                  </a:moveTo>
                  <a:lnTo>
                    <a:pt x="2546826" y="0"/>
                  </a:lnTo>
                  <a:lnTo>
                    <a:pt x="2546826" y="2599541"/>
                  </a:lnTo>
                  <a:lnTo>
                    <a:pt x="0" y="25995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-121425" b="-116934"/>
              </a:stretch>
            </a:blipFill>
          </p:spPr>
        </p:sp>
      </p:grpSp>
      <p:sp>
        <p:nvSpPr>
          <p:cNvPr name="AutoShape 11" id="11"/>
          <p:cNvSpPr/>
          <p:nvPr/>
        </p:nvSpPr>
        <p:spPr>
          <a:xfrm rot="5400000">
            <a:off x="3622392" y="6732646"/>
            <a:ext cx="4114800" cy="0"/>
          </a:xfrm>
          <a:prstGeom prst="line">
            <a:avLst/>
          </a:prstGeom>
          <a:ln cap="flat" w="38100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5400000">
            <a:off x="9756492" y="6732646"/>
            <a:ext cx="4114800" cy="0"/>
          </a:xfrm>
          <a:prstGeom prst="line">
            <a:avLst/>
          </a:prstGeom>
          <a:ln cap="flat" w="38100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028700" y="878682"/>
            <a:ext cx="12073412" cy="1828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 and Key Takeaways: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22184" y="4727316"/>
            <a:ext cx="2898927" cy="49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30"/>
              </a:lnSpc>
              <a:spcBef>
                <a:spcPct val="0"/>
              </a:spcBef>
            </a:pPr>
            <a:r>
              <a:rPr lang="en-US" sz="3100">
                <a:solidFill>
                  <a:srgbClr val="8C52FF"/>
                </a:solidFill>
                <a:latin typeface="Noto Sans"/>
                <a:ea typeface="Noto Sans"/>
                <a:cs typeface="Noto Sans"/>
                <a:sym typeface="Noto Sans"/>
              </a:rPr>
              <a:t>Future Work: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169775" y="4699752"/>
            <a:ext cx="4310742" cy="5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30"/>
              </a:lnSpc>
              <a:spcBef>
                <a:spcPct val="0"/>
              </a:spcBef>
            </a:pPr>
            <a:r>
              <a:rPr lang="en-US" sz="3100">
                <a:solidFill>
                  <a:srgbClr val="8C52FF"/>
                </a:solidFill>
                <a:latin typeface="Open Sauce"/>
                <a:ea typeface="Open Sauce"/>
                <a:cs typeface="Open Sauce"/>
                <a:sym typeface="Open Sauce"/>
              </a:rPr>
              <a:t>Strategic Implications: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01091" y="4717791"/>
            <a:ext cx="2878552" cy="5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30"/>
              </a:lnSpc>
              <a:spcBef>
                <a:spcPct val="0"/>
              </a:spcBef>
            </a:pPr>
            <a:r>
              <a:rPr lang="en-US" sz="3100">
                <a:solidFill>
                  <a:srgbClr val="8C52FF"/>
                </a:solidFill>
                <a:latin typeface="Open Sauce"/>
                <a:ea typeface="Open Sauce"/>
                <a:cs typeface="Open Sauce"/>
                <a:sym typeface="Open Sauce"/>
              </a:rPr>
              <a:t>Key Insights: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2525" y="5473065"/>
            <a:ext cx="4327211" cy="4813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Market Category: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Significantly influences funding, with some categories receiving more capital than others.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Geography: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Funding varies greatly by location, with regions like the USA dominating.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Founding Year: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Early-stage startups tend to accumulate more funding over time.</a:t>
            </a:r>
          </a:p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6850405" y="5473065"/>
            <a:ext cx="4115762" cy="3699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For Startups: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Choose market categories wisely and consider location for funding opportunities.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For Investors:</a:t>
            </a: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 Focus on high-growth markets, but explore emerging opportunities for lower competition.</a:t>
            </a:r>
          </a:p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661861" y="5481061"/>
            <a:ext cx="3819573" cy="332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Further analysis on more granular geographical regions.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Investigation into other factors like team composition or product focus for their impact on funding.</a:t>
            </a:r>
          </a:p>
          <a:p>
            <a:pPr algn="l">
              <a:lnSpc>
                <a:spcPts val="294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9" t="-6464" r="-230" b="-12666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14000"/>
          </a:blip>
          <a:srcRect l="0" t="13815" r="0" b="30111"/>
          <a:stretch>
            <a:fillRect/>
          </a:stretch>
        </p:blipFill>
        <p:spPr>
          <a:xfrm flipH="false" flipV="false" rot="0">
            <a:off x="0" y="30956"/>
            <a:ext cx="18288000" cy="1025469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2741618" y="2070730"/>
            <a:ext cx="12804764" cy="457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"Invest in the vision, not just the venture. The greatest returns come not from chasing trends, but from nurturing ideas that shape the future."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343650" y="6791325"/>
            <a:ext cx="6096000" cy="152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DAGS3MFbGuA</dc:identifier>
  <dcterms:modified xsi:type="dcterms:W3CDTF">2011-08-01T06:04:30Z</dcterms:modified>
  <cp:revision>1</cp:revision>
  <dc:title>Copy of Green and Violet Simple Corporate Roadmap Presentation</dc:title>
</cp:coreProperties>
</file>

<file path=docProps/thumbnail.jpeg>
</file>